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5"/>
    <p:restoredTop sz="94444"/>
  </p:normalViewPr>
  <p:slideViewPr>
    <p:cSldViewPr snapToGrid="0" snapToObjects="1">
      <p:cViewPr varScale="1">
        <p:scale>
          <a:sx n="81" d="100"/>
          <a:sy n="81" d="100"/>
        </p:scale>
        <p:origin x="858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14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53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70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3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8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414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680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831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305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863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5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04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7078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669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3393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52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72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93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0953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66674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9194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596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8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1544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2" name="Shape 5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71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71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85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207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61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16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59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3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8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444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529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513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68534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467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865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5663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7675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97847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9588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6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845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69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594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767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31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8390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968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1916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EEBBF29-AE6B-4E79-A9D5-63079BD0AB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7202BFB-B7A4-4819-A1EC-105F602596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327321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xkcd.com/208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95690" y="3264762"/>
            <a:ext cx="12864619" cy="22568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Лекция </a:t>
            </a:r>
            <a:r>
              <a:rPr lang="en-US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12</a:t>
            </a:r>
            <a:br>
              <a:rPr lang="en-US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8264769" y="6988169"/>
            <a:ext cx="571924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504092" y="1066901"/>
            <a:ext cx="15030131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startswith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7881325" y="3120650"/>
            <a:ext cx="7895700" cy="341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682250" y="3305150"/>
            <a:ext cx="8364000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line.startswith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240550" y="7454900"/>
            <a:ext cx="15762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>
                <a:solidFill>
                  <a:srgbClr val="FFC000"/>
                </a:solidFill>
              </a:rPr>
              <a:t>Мы настраиваем соответствие, добавляя специальные символы в строку</a:t>
            </a:r>
            <a:endParaRPr lang="en-US" sz="3200" u="none" strike="noStrike" cap="none" dirty="0">
              <a:solidFill>
                <a:srgbClr val="FFC0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Подстановка символов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256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Символ точки соответствует любому символу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32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Если вы добавите символ звездочки, он будет «любое количество раз 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1877019" y="5408975"/>
            <a:ext cx="95073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-DSPAM-Confidence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0.8475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-Content-Type-Message-Body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text/plain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11843075" y="6286475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351711" y="5143500"/>
            <a:ext cx="496252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288" name="Shape 288"/>
          <p:cNvCxnSpPr/>
          <p:nvPr/>
        </p:nvCxnSpPr>
        <p:spPr>
          <a:xfrm>
            <a:off x="134174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9" name="Shape 289"/>
          <p:cNvCxnSpPr>
            <a:endCxn id="287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90" name="Shape 290"/>
          <p:cNvCxnSpPr/>
          <p:nvPr/>
        </p:nvCxnSpPr>
        <p:spPr>
          <a:xfrm flipH="1" flipV="1">
            <a:off x="11277600" y="5601534"/>
            <a:ext cx="962561" cy="86368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совпадений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04" name="Shape 30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8071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1247775" y="5460627"/>
            <a:ext cx="8796300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two weeks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12074525" y="6286500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8728389" y="4999353"/>
            <a:ext cx="3619021" cy="12871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x="136460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>
            <a:endCxn id="300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1615674" y="5797499"/>
            <a:ext cx="982800" cy="6324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Fine-Tuning Your Match</a:t>
            </a:r>
          </a:p>
        </p:txBody>
      </p:sp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562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1247775" y="4654550"/>
            <a:ext cx="8781600" cy="29930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 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schedule: two weeks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11690350" y="6286500"/>
            <a:ext cx="32595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8248152" y="4941550"/>
            <a:ext cx="3885819" cy="11953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7529513" y="7651745"/>
            <a:ext cx="8267697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non-whitespace character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times</a:t>
            </a:r>
          </a:p>
        </p:txBody>
      </p:sp>
      <p:cxnSp>
        <p:nvCxnSpPr>
          <p:cNvPr id="316" name="Shape 316"/>
          <p:cNvCxnSpPr>
            <a:stCxn id="312" idx="2"/>
          </p:cNvCxnSpPr>
          <p:nvPr/>
        </p:nvCxnSpPr>
        <p:spPr>
          <a:xfrm flipH="1">
            <a:off x="13065125" y="7264500"/>
            <a:ext cx="254975" cy="387245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 rot="10800000" flipH="1">
            <a:off x="14313179" y="5797550"/>
            <a:ext cx="357000" cy="632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rot="10800000">
            <a:off x="11583720" y="5797550"/>
            <a:ext cx="285750" cy="528637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832707" y="794703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Сопоставление и извлечение данных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29400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 err="1"/>
              <a:t>re.search</a:t>
            </a:r>
            <a:r>
              <a:rPr lang="ru-RU" sz="3600" dirty="0"/>
              <a:t> () возвращает </a:t>
            </a:r>
            <a:r>
              <a:rPr lang="ru-RU" sz="3600" dirty="0" err="1"/>
              <a:t>True</a:t>
            </a:r>
            <a:r>
              <a:rPr lang="ru-RU" sz="3600" dirty="0"/>
              <a:t> / </a:t>
            </a:r>
            <a:r>
              <a:rPr lang="ru-RU" sz="3600" dirty="0" err="1"/>
              <a:t>False</a:t>
            </a:r>
            <a:r>
              <a:rPr lang="ru-RU" sz="3600" dirty="0"/>
              <a:t> в зависимости от того, соответствует ли строка регулярному выражению.</a:t>
            </a:r>
          </a:p>
          <a:p>
            <a:r>
              <a:rPr lang="ru-RU" sz="3600" dirty="0"/>
              <a:t>Если мы действительно хотим, чтобы совпадающие строки были извлечены, мы используем </a:t>
            </a:r>
            <a:r>
              <a:rPr lang="ru-RU" sz="3600" dirty="0" err="1"/>
              <a:t>re.findall</a:t>
            </a:r>
            <a:r>
              <a:rPr lang="ru-RU" sz="3600" dirty="0"/>
              <a:t> ()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378625" y="5382026"/>
            <a:ext cx="10330799" cy="2462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798638" y="5699125"/>
            <a:ext cx="2772299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003300" y="7286625"/>
            <a:ext cx="41544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digits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3168650" y="66294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dirty="0">
                <a:solidFill>
                  <a:srgbClr val="FFC000"/>
                </a:solidFill>
              </a:rPr>
              <a:t>Сопоставление и извлечение данных</a:t>
            </a:r>
            <a:endParaRPr lang="ru-RU" sz="6000" dirty="0">
              <a:solidFill>
                <a:srgbClr val="FFC000"/>
              </a:solidFill>
              <a:effectLst/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idx="1"/>
          </p:nvPr>
        </p:nvSpPr>
        <p:spPr>
          <a:xfrm>
            <a:off x="1015023" y="2703792"/>
            <a:ext cx="13932000" cy="153758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Когда мы используем </a:t>
            </a:r>
            <a:r>
              <a:rPr lang="ru-RU" sz="3200" dirty="0" err="1"/>
              <a:t>re.findall</a:t>
            </a:r>
            <a:r>
              <a:rPr lang="ru-RU" sz="3200" dirty="0"/>
              <a:t> (), он возвращает список из нуля или более подстрок, соответствующих регулярному выражению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3120200" y="4378428"/>
            <a:ext cx="11680500" cy="357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[AEIOU]+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Предупреждение: жадное сопоставление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idx="1"/>
          </p:nvPr>
        </p:nvSpPr>
        <p:spPr>
          <a:xfrm>
            <a:off x="760839" y="2603500"/>
            <a:ext cx="13932000" cy="15652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Повторяющиеся символы (* и +) выталкиваются наружу в обоих направлениях (жадно), чтобы соответствовать максимально возможной строке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987425" y="416877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10909300" y="5153020"/>
            <a:ext cx="25889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11879049" y="3502057"/>
            <a:ext cx="3238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</a:t>
            </a:r>
          </a:p>
        </p:txBody>
      </p:sp>
      <p:cxnSp>
        <p:nvCxnSpPr>
          <p:cNvPr id="345" name="Shape 345"/>
          <p:cNvCxnSpPr/>
          <p:nvPr/>
        </p:nvCxnSpPr>
        <p:spPr>
          <a:xfrm rot="10800000" flipH="1">
            <a:off x="12652975" y="4568819"/>
            <a:ext cx="799499" cy="7938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6" name="Shape 346"/>
          <p:cNvSpPr txBox="1"/>
          <p:nvPr/>
        </p:nvSpPr>
        <p:spPr>
          <a:xfrm>
            <a:off x="7289800" y="70516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0757590" y="6183306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8" name="Shape 348"/>
          <p:cNvSpPr txBox="1"/>
          <p:nvPr/>
        </p:nvSpPr>
        <p:spPr>
          <a:xfrm>
            <a:off x="11785600" y="70643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49" name="Shape 349"/>
          <p:cNvCxnSpPr/>
          <p:nvPr/>
        </p:nvCxnSpPr>
        <p:spPr>
          <a:xfrm>
            <a:off x="13004875" y="6073845"/>
            <a:ext cx="863400" cy="990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0" name="Shape 350"/>
          <p:cNvSpPr txBox="1"/>
          <p:nvPr/>
        </p:nvSpPr>
        <p:spPr>
          <a:xfrm>
            <a:off x="1155696" y="7359720"/>
            <a:ext cx="4030200" cy="5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Why not 'From:' 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Нежадное сопоставление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56" name="Shape 356"/>
          <p:cNvSpPr txBox="1">
            <a:spLocks noGrp="1"/>
          </p:cNvSpPr>
          <p:nvPr>
            <p:ph idx="1"/>
          </p:nvPr>
        </p:nvSpPr>
        <p:spPr>
          <a:xfrm>
            <a:off x="899574" y="2581469"/>
            <a:ext cx="11848051" cy="18301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Не все коды повторения регулярных выражений жадны! Если вы добавите? символ, + и * немного расслабятся ...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Using the :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^F.+?: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0833100" y="5281604"/>
            <a:ext cx="29663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.+?</a:t>
            </a:r>
            <a:r>
              <a:rPr lang="en-US" sz="6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747625" y="3344854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 but not greedy</a:t>
            </a:r>
          </a:p>
        </p:txBody>
      </p:sp>
      <p:cxnSp>
        <p:nvCxnSpPr>
          <p:cNvPr id="360" name="Shape 360"/>
          <p:cNvCxnSpPr>
            <a:stCxn id="358" idx="0"/>
          </p:cNvCxnSpPr>
          <p:nvPr/>
        </p:nvCxnSpPr>
        <p:spPr>
          <a:xfrm rot="10800000" flipH="1">
            <a:off x="12316299" y="4472204"/>
            <a:ext cx="547800" cy="809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7289800" y="71802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62" name="Shape 362"/>
          <p:cNvCxnSpPr/>
          <p:nvPr/>
        </p:nvCxnSpPr>
        <p:spPr>
          <a:xfrm flipH="1">
            <a:off x="10644036" y="6311890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1785600" y="71929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64" name="Shape 364"/>
          <p:cNvCxnSpPr>
            <a:endCxn id="363" idx="0"/>
          </p:cNvCxnSpPr>
          <p:nvPr/>
        </p:nvCxnSpPr>
        <p:spPr>
          <a:xfrm>
            <a:off x="13483749" y="6217054"/>
            <a:ext cx="384600" cy="9759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xfrm>
            <a:off x="638734" y="644540"/>
            <a:ext cx="1317104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70" name="Shape 37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057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dirty="0"/>
              <a:t>Вы можете уточнить соответствие для </a:t>
            </a:r>
            <a:r>
              <a:rPr lang="ru-RU" dirty="0" err="1"/>
              <a:t>re.findall</a:t>
            </a:r>
            <a:r>
              <a:rPr lang="ru-RU" dirty="0"/>
              <a:t> () и отдельно определить, какая часть совпадения должна быть извлечена, используя круглые скобки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59775" y="3924386"/>
            <a:ext cx="14409602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670718" y="5141017"/>
            <a:ext cx="11107074" cy="1945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’]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11945942" y="4878481"/>
            <a:ext cx="3238499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570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11930067" y="6640506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non-whitespace character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2733342" y="5881681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flipH="1">
            <a:off x="14117504" y="5819767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995195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 algn="ctr">
              <a:spcBef>
                <a:spcPts val="0"/>
              </a:spcBef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82" name="Shape 38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3456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Круглые скобки не являются частью совпадения, но они говорят, с чего начать и с чего остановить, какую строку извлечь.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20800" y="4184650"/>
            <a:ext cx="136668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0377800" y="5581650"/>
            <a:ext cx="6068700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^From</a:t>
            </a:r>
            <a:r>
              <a:rPr lang="en-US" sz="48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12931237" y="6634150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 flipH="1">
            <a:off x="15337812" y="6561199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786416" y="5120500"/>
            <a:ext cx="9100209" cy="3027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^From (\S+@\S+)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417650" y="7304649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806700" y="2946400"/>
            <a:ext cx="10642499" cy="4281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В вычислениях регулярное выражение, также называемое «регулярным выражением» или «регулярным выражением», предоставляет краткие и гибкие средства для сопоставления строк текста, таких как определенные символы, слова или шаблоны символов. Регулярное выражение написано на формальном языке, который может интерпретироваться обработчиком регулярных выражений.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</a:t>
            </a:r>
            <a:r>
              <a:rPr lang="ru-RU" dirty="0" err="1"/>
              <a:t>парсинга</a:t>
            </a:r>
            <a:r>
              <a:rPr lang="ru-RU" dirty="0"/>
              <a:t> строк</a:t>
            </a:r>
            <a:r>
              <a:rPr lang="is-IS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79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/>
        </p:nvSpPr>
        <p:spPr>
          <a:xfrm>
            <a:off x="787475" y="3154351"/>
            <a:ext cx="15182700" cy="4783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93" name="Shape 393"/>
          <p:cNvSpPr txBox="1"/>
          <p:nvPr/>
        </p:nvSpPr>
        <p:spPr>
          <a:xfrm>
            <a:off x="330200" y="1835150"/>
            <a:ext cx="15582900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</a:t>
            </a:r>
            <a:r>
              <a:rPr lang="en-US" sz="36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950931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21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8724900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31</a:t>
            </a:r>
          </a:p>
        </p:txBody>
      </p:sp>
      <p:cxnSp>
        <p:nvCxnSpPr>
          <p:cNvPr id="396" name="Shape 396"/>
          <p:cNvCxnSpPr/>
          <p:nvPr/>
        </p:nvCxnSpPr>
        <p:spPr>
          <a:xfrm rot="10800000">
            <a:off x="6236681" y="1481137"/>
            <a:ext cx="19049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7" name="Shape 397"/>
          <p:cNvCxnSpPr/>
          <p:nvPr/>
        </p:nvCxnSpPr>
        <p:spPr>
          <a:xfrm rot="10800000">
            <a:off x="9004299" y="1485899"/>
            <a:ext cx="17461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>
            <a:off x="6351587" y="2446336"/>
            <a:ext cx="2541587" cy="1904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0902069" y="4779647"/>
            <a:ext cx="4457700" cy="189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1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Extracting a host name - using find and string slicing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861482" y="1046904"/>
            <a:ext cx="13733749" cy="155659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67702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Иногда мы разделяем линию в одну сторону, а затем берем один из частей лески и снова разделяем этот кусок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['stephen.marquard', 'uct.ac.za']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1155700" y="5594000"/>
            <a:ext cx="6179100" cy="21590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words =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email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pieces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email.split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pieces[1]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7336425" y="56833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7301045" y="68431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uct.ac.za'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4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2306622" y="7543800"/>
            <a:ext cx="10770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 through the string until you find an at</a:t>
            </a:r>
            <a:r>
              <a:rPr lang="en-US" sz="360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18" name="Shape 418"/>
          <p:cNvCxnSpPr/>
          <p:nvPr/>
        </p:nvCxnSpPr>
        <p:spPr>
          <a:xfrm flipH="1">
            <a:off x="7078661" y="6591300"/>
            <a:ext cx="530224" cy="99695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707596" y="3527296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9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343749" y="7594600"/>
            <a:ext cx="61256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non-blank character</a:t>
            </a:r>
          </a:p>
        </p:txBody>
      </p:sp>
      <p:cxnSp>
        <p:nvCxnSpPr>
          <p:cNvPr id="428" name="Shape 428"/>
          <p:cNvCxnSpPr/>
          <p:nvPr/>
        </p:nvCxnSpPr>
        <p:spPr>
          <a:xfrm>
            <a:off x="8707436" y="6708775"/>
            <a:ext cx="576300" cy="1001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0431461" y="6672261"/>
            <a:ext cx="747105" cy="949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9342511" y="6702425"/>
            <a:ext cx="447600" cy="9761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31" name="Shape 431"/>
          <p:cNvSpPr txBox="1"/>
          <p:nvPr/>
        </p:nvSpPr>
        <p:spPr>
          <a:xfrm>
            <a:off x="10272696" y="7594600"/>
            <a:ext cx="4923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2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[^ ]*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823275" y="7620000"/>
            <a:ext cx="76344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the non-blank characters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8340725" y="6692900"/>
            <a:ext cx="793749" cy="91598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 flipH="1">
            <a:off x="9621836" y="6734175"/>
            <a:ext cx="895349" cy="9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3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title"/>
          </p:nvPr>
        </p:nvSpPr>
        <p:spPr>
          <a:xfrm>
            <a:off x="383513" y="1084581"/>
            <a:ext cx="14653946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Более продвинутая версия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Regex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]*)'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775792" y="7719599"/>
            <a:ext cx="1373666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/>
              <a:t>Начиная с начала строки, найдите строку '</a:t>
            </a:r>
            <a:r>
              <a:rPr lang="ru-RU" sz="3600" dirty="0" err="1"/>
              <a:t>From</a:t>
            </a:r>
            <a:r>
              <a:rPr lang="ru-RU" sz="3600" dirty="0"/>
              <a:t>'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52" name="Shape 452"/>
          <p:cNvCxnSpPr/>
          <p:nvPr/>
        </p:nvCxnSpPr>
        <p:spPr>
          <a:xfrm flipH="1">
            <a:off x="7035800" y="6591300"/>
            <a:ext cx="674686" cy="1128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3" name="Shape 453"/>
          <p:cNvCxnSpPr/>
          <p:nvPr/>
        </p:nvCxnSpPr>
        <p:spPr>
          <a:xfrm>
            <a:off x="9052292" y="6656988"/>
            <a:ext cx="1206588" cy="106261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.*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4709077" y="7662862"/>
            <a:ext cx="117983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Skip a bunch of characters,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looking for an at</a:t>
            </a:r>
            <a:r>
              <a:rPr lang="en-US" sz="360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63" name="Shape 463"/>
          <p:cNvCxnSpPr/>
          <p:nvPr/>
        </p:nvCxnSpPr>
        <p:spPr>
          <a:xfrm flipH="1">
            <a:off x="10204174" y="6629400"/>
            <a:ext cx="236812" cy="10334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4" name="Shape 464"/>
          <p:cNvCxnSpPr/>
          <p:nvPr/>
        </p:nvCxnSpPr>
        <p:spPr>
          <a:xfrm>
            <a:off x="11352211" y="6651625"/>
            <a:ext cx="415719" cy="1322386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66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'^From .*@</a:t>
            </a:r>
            <a:r>
              <a:rPr lang="en-US" sz="57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[^ ]*)'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7401025" y="8062475"/>
            <a:ext cx="7896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 extracting</a:t>
            </a:r>
          </a:p>
        </p:txBody>
      </p:sp>
      <p:cxnSp>
        <p:nvCxnSpPr>
          <p:cNvPr id="474" name="Shape 474"/>
          <p:cNvCxnSpPr/>
          <p:nvPr/>
        </p:nvCxnSpPr>
        <p:spPr>
          <a:xfrm flipH="1">
            <a:off x="11367986" y="6705600"/>
            <a:ext cx="330300" cy="1344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re.findall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^From .*@([^ ]*)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['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.*@(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5998523" y="7734300"/>
            <a:ext cx="5601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non-blank character</a:t>
            </a:r>
          </a:p>
        </p:txBody>
      </p:sp>
      <p:cxnSp>
        <p:nvCxnSpPr>
          <p:cNvPr id="484" name="Shape 484"/>
          <p:cNvCxnSpPr/>
          <p:nvPr/>
        </p:nvCxnSpPr>
        <p:spPr>
          <a:xfrm flipH="1">
            <a:off x="11175999" y="6651625"/>
            <a:ext cx="868362" cy="112236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5" name="Shape 485"/>
          <p:cNvCxnSpPr/>
          <p:nvPr/>
        </p:nvCxnSpPr>
        <p:spPr>
          <a:xfrm flipH="1">
            <a:off x="13849287" y="6632575"/>
            <a:ext cx="20699" cy="1155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6" name="Shape 486"/>
          <p:cNvCxnSpPr/>
          <p:nvPr/>
        </p:nvCxnSpPr>
        <p:spPr>
          <a:xfrm flipH="1">
            <a:off x="11234736" y="6651625"/>
            <a:ext cx="1989136" cy="109061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11697723" y="7734300"/>
            <a:ext cx="43821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592349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3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From stephen.marquard@</a:t>
            </a:r>
            <a:r>
              <a:rPr lang="en-US" sz="30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1189526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2641600" y="3674391"/>
            <a:ext cx="10642599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Действительно умные выражения «подстановочные знаки» для сопоставления и анализа строк</a:t>
            </a:r>
            <a:endParaRPr lang="en-US" sz="32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2417650" y="7669312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]+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11744325" y="8026400"/>
            <a:ext cx="4394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Stop extracting</a:t>
            </a:r>
          </a:p>
        </p:txBody>
      </p:sp>
      <p:cxnSp>
        <p:nvCxnSpPr>
          <p:cNvPr id="497" name="Shape 497"/>
          <p:cNvCxnSpPr/>
          <p:nvPr/>
        </p:nvCxnSpPr>
        <p:spPr>
          <a:xfrm flipH="1">
            <a:off x="13755687" y="6731000"/>
            <a:ext cx="330200" cy="134461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2577835" y="520319"/>
            <a:ext cx="1085093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Уверенность в спаме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05" name="Shape 505"/>
          <p:cNvSpPr txBox="1"/>
          <p:nvPr/>
        </p:nvSpPr>
        <p:spPr>
          <a:xfrm>
            <a:off x="656281" y="2245831"/>
            <a:ext cx="14587107" cy="4924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^X-DSPAM-Confidence: 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[0-9.]+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line)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len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!= 1 :  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float(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[0]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numlist.append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print('Maximum:', max(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))</a:t>
            </a:r>
          </a:p>
        </p:txBody>
      </p:sp>
      <p:sp>
        <p:nvSpPr>
          <p:cNvPr id="506" name="Shape 506"/>
          <p:cNvSpPr txBox="1"/>
          <p:nvPr/>
        </p:nvSpPr>
        <p:spPr>
          <a:xfrm>
            <a:off x="11000028" y="6449888"/>
            <a:ext cx="4717199" cy="1200299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</a:t>
            </a:r>
            <a:r>
              <a:rPr lang="en-US" sz="3900" u="none" strike="noStrike" cap="none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ds.py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Maximum: 0.9907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652449" y="7449711"/>
            <a:ext cx="10618799" cy="89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X-DSPAM-Confidence: 0.8475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title"/>
          </p:nvPr>
        </p:nvSpPr>
        <p:spPr>
          <a:xfrm>
            <a:off x="1155700" y="646308"/>
            <a:ext cx="13932000" cy="152005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Escape Character</a:t>
            </a:r>
          </a:p>
        </p:txBody>
      </p:sp>
      <p:sp>
        <p:nvSpPr>
          <p:cNvPr id="513" name="Shape 513"/>
          <p:cNvSpPr txBox="1">
            <a:spLocks noGrp="1"/>
          </p:cNvSpPr>
          <p:nvPr>
            <p:ph idx="1"/>
          </p:nvPr>
        </p:nvSpPr>
        <p:spPr>
          <a:xfrm>
            <a:off x="1471084" y="2460211"/>
            <a:ext cx="11928721" cy="55939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r>
              <a:rPr lang="ru-RU" sz="3200" dirty="0"/>
              <a:t>Если вы хотите, чтобы специальный символ регулярного выражения вел себя нормально (большую часть времени), добавьте к нему префикс '\'.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675335" y="4285139"/>
            <a:ext cx="10826100" cy="2405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'We just received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for cookies.'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\$[0-9.]+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1115376" y="6283188"/>
            <a:ext cx="3370173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9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</a:t>
            </a:r>
            <a:r>
              <a:rPr lang="en-US" sz="49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[0-9.]</a:t>
            </a:r>
            <a:r>
              <a:rPr lang="en-US" sz="49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2055272" y="7718288"/>
            <a:ext cx="383408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digit or period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7354958" y="7654788"/>
            <a:ext cx="4019528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real dollar sign</a:t>
            </a:r>
          </a:p>
        </p:txBody>
      </p:sp>
      <p:cxnSp>
        <p:nvCxnSpPr>
          <p:cNvPr id="518" name="Shape 518"/>
          <p:cNvCxnSpPr/>
          <p:nvPr/>
        </p:nvCxnSpPr>
        <p:spPr>
          <a:xfrm flipH="1">
            <a:off x="11188837" y="7162663"/>
            <a:ext cx="312599" cy="498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9" name="Shape 519"/>
          <p:cNvCxnSpPr/>
          <p:nvPr/>
        </p:nvCxnSpPr>
        <p:spPr>
          <a:xfrm>
            <a:off x="12503325" y="7061088"/>
            <a:ext cx="312599" cy="606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0" name="Shape 520"/>
          <p:cNvCxnSpPr/>
          <p:nvPr/>
        </p:nvCxnSpPr>
        <p:spPr>
          <a:xfrm flipH="1">
            <a:off x="13474698" y="7068788"/>
            <a:ext cx="85500" cy="6494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21" name="Shape 521"/>
          <p:cNvSpPr txBox="1"/>
          <p:nvPr/>
        </p:nvSpPr>
        <p:spPr>
          <a:xfrm>
            <a:off x="12869655" y="4276588"/>
            <a:ext cx="283875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or more</a:t>
            </a:r>
          </a:p>
        </p:txBody>
      </p:sp>
      <p:cxnSp>
        <p:nvCxnSpPr>
          <p:cNvPr id="522" name="Shape 522"/>
          <p:cNvCxnSpPr/>
          <p:nvPr/>
        </p:nvCxnSpPr>
        <p:spPr>
          <a:xfrm flipH="1" flipV="1">
            <a:off x="14266859" y="5495787"/>
            <a:ext cx="5732" cy="787401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435205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Регулярные выражения - это загадочный, но мощный язык для сопоставления строк и извлечения элементов из этих строк.</a:t>
            </a:r>
          </a:p>
          <a:p>
            <a:r>
              <a:rPr lang="ru-RU" sz="3600" dirty="0"/>
              <a:t>В регулярных выражениях есть специальные символы, указывающие на намерение.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Shape 2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879" y="1385094"/>
            <a:ext cx="9148570" cy="6373812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/>
          <p:nvPr/>
        </p:nvSpPr>
        <p:spPr>
          <a:xfrm flipH="1">
            <a:off x="12636449" y="1343100"/>
            <a:ext cx="1269899" cy="660300"/>
          </a:xfrm>
          <a:prstGeom prst="rightArrow">
            <a:avLst>
              <a:gd name="adj1" fmla="val 42844"/>
              <a:gd name="adj2" fmla="val 43131"/>
            </a:avLst>
          </a:prstGeom>
          <a:solidFill>
            <a:srgbClr val="00FF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276549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Понимание регулярных выражений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52837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Очень мощный и довольно загадочный</a:t>
            </a:r>
          </a:p>
          <a:p>
            <a:r>
              <a:rPr lang="ru-RU" sz="3600" dirty="0"/>
              <a:t>Весело, когда ты их понимаешь</a:t>
            </a:r>
          </a:p>
          <a:p>
            <a:r>
              <a:rPr lang="ru-RU" sz="3600" dirty="0"/>
              <a:t>Регулярные выражения - это сам по себе язык</a:t>
            </a:r>
          </a:p>
          <a:p>
            <a:r>
              <a:rPr lang="ru-RU" sz="3600" dirty="0"/>
              <a:t>Язык «маркерных знаков» - программирование с помощью знаков.</a:t>
            </a:r>
          </a:p>
          <a:p>
            <a:r>
              <a:rPr lang="ru-RU" sz="3600" dirty="0"/>
              <a:t>Это своего рода язык «старой школы» - компактный</a:t>
            </a:r>
          </a:p>
          <a:p>
            <a:pPr marL="50152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Shape 2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5925" y="829037"/>
            <a:ext cx="7343776" cy="7343413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 txBox="1"/>
          <p:nvPr/>
        </p:nvSpPr>
        <p:spPr>
          <a:xfrm>
            <a:off x="10427225" y="6931025"/>
            <a:ext cx="51527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sng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http://</a:t>
            </a:r>
            <a:r>
              <a:rPr lang="en-US" sz="3800" u="sng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xkcd.com/208/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47" name="Shape 247"/>
          <p:cNvSpPr txBox="1"/>
          <p:nvPr/>
        </p:nvSpPr>
        <p:spPr>
          <a:xfrm>
            <a:off x="2565400" y="2539900"/>
            <a:ext cx="11607801" cy="519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beginning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a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$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the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any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whitespace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any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non-whitespace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*? 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+?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aeiou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Matches a single character in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[^XYZ]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Matches a single character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not 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[a-z0-9]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set of characters can include a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start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4500" y="8407400"/>
            <a:ext cx="937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https://www.py4e.com/lectures3/Pythonlearn-11-Regex-Handout.txt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100703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Модуль регулярных выражений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53" name="Shape 25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Прежде чем вы сможете использовать регулярные выражения в своей программе, вы должны импортировать библиотеку с помощью «</a:t>
            </a:r>
            <a:r>
              <a:rPr lang="ru-RU" sz="3200" dirty="0" err="1"/>
              <a:t>import</a:t>
            </a:r>
            <a:r>
              <a:rPr lang="ru-RU" sz="3200" dirty="0"/>
              <a:t> </a:t>
            </a:r>
            <a:r>
              <a:rPr lang="ru-RU" sz="3200" dirty="0" err="1"/>
              <a:t>re</a:t>
            </a:r>
            <a:r>
              <a:rPr lang="ru-RU" sz="3200" dirty="0"/>
              <a:t>».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re.search</a:t>
            </a:r>
            <a:r>
              <a:rPr lang="ru-RU" sz="3200" dirty="0"/>
              <a:t> (), чтобы увидеть, соответствует ли строка регулярному выражению, аналогично использованию метода </a:t>
            </a:r>
            <a:r>
              <a:rPr lang="ru-RU" sz="3200" dirty="0" err="1"/>
              <a:t>find</a:t>
            </a:r>
            <a:r>
              <a:rPr lang="ru-RU" sz="3200" dirty="0"/>
              <a:t> () для строк.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re.findall</a:t>
            </a:r>
            <a:r>
              <a:rPr lang="ru-RU" sz="3200" dirty="0"/>
              <a:t> () для извлечения частей строки, соответствующих вашему регулярному выражению, аналогично комбинации </a:t>
            </a:r>
            <a:r>
              <a:rPr lang="ru-RU" sz="3200" dirty="0" err="1"/>
              <a:t>find</a:t>
            </a:r>
            <a:r>
              <a:rPr lang="ru-RU" sz="3200" dirty="0"/>
              <a:t> () и нарезки: </a:t>
            </a:r>
            <a:r>
              <a:rPr lang="ru-RU" sz="3200" dirty="0" err="1"/>
              <a:t>var</a:t>
            </a:r>
            <a:r>
              <a:rPr lang="ru-RU" sz="3200" dirty="0"/>
              <a:t> [5:10]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985838" y="1177804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371600" y="3410950"/>
            <a:ext cx="7579499" cy="38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85838" y="3652600"/>
            <a:ext cx="6997186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line.find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&gt;= 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1936</TotalTime>
  <Words>2193</Words>
  <Application>Microsoft Office PowerPoint</Application>
  <PresentationFormat>Произвольный</PresentationFormat>
  <Paragraphs>291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Arial Regular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12 Регулярные выражения</vt:lpstr>
      <vt:lpstr>Регулярные выражения</vt:lpstr>
      <vt:lpstr>Регулярные выражения</vt:lpstr>
      <vt:lpstr>Презентация PowerPoint</vt:lpstr>
      <vt:lpstr>Понимание регулярных выражений</vt:lpstr>
      <vt:lpstr>Презентация PowerPoint</vt:lpstr>
      <vt:lpstr>Регулярные выражения</vt:lpstr>
      <vt:lpstr>Модуль регулярных выражений</vt:lpstr>
      <vt:lpstr>Использование re.search() как find()</vt:lpstr>
      <vt:lpstr>Использование re.search() как startswith()</vt:lpstr>
      <vt:lpstr>Подстановка символов</vt:lpstr>
      <vt:lpstr>Настройка совпадений</vt:lpstr>
      <vt:lpstr>Fine-Tuning Your Match</vt:lpstr>
      <vt:lpstr>Сопоставление и извлечение данных</vt:lpstr>
      <vt:lpstr>Сопоставление и извлечение данных</vt:lpstr>
      <vt:lpstr>Предупреждение: жадное сопоставление</vt:lpstr>
      <vt:lpstr>Нежадное сопоставление</vt:lpstr>
      <vt:lpstr>Настройка извлечения строк</vt:lpstr>
      <vt:lpstr>Настройка извлечения строк</vt:lpstr>
      <vt:lpstr>Примеры парсинга строк…</vt:lpstr>
      <vt:lpstr>Презентация PowerPoint</vt:lpstr>
      <vt:lpstr>Паттерн двойного разделения</vt:lpstr>
      <vt:lpstr>Версия Regex</vt:lpstr>
      <vt:lpstr>Версия Regex</vt:lpstr>
      <vt:lpstr>Версия Regex</vt:lpstr>
      <vt:lpstr>Более продвинутая версия Regex</vt:lpstr>
      <vt:lpstr>Even Cooler Regex Version</vt:lpstr>
      <vt:lpstr>Even Cooler Regex Version</vt:lpstr>
      <vt:lpstr>Even Cooler Regex Version</vt:lpstr>
      <vt:lpstr>Even Cooler Regex Version</vt:lpstr>
      <vt:lpstr>Уверенность в спаме</vt:lpstr>
      <vt:lpstr>Escape Character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Владислав Карюкин</dc:creator>
  <cp:lastModifiedBy>Карюкин Владислав</cp:lastModifiedBy>
  <cp:revision>61</cp:revision>
  <dcterms:modified xsi:type="dcterms:W3CDTF">2021-10-28T10:01:32Z</dcterms:modified>
</cp:coreProperties>
</file>